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aff7719baa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aff7719baa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aff7719baa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aff7719baa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aff7719baa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aff7719baa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aff7719baa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aff7719baa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aff7719baa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aff7719baa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aff7719baa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aff7719baa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aff7719baa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aff7719baa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aff7719baa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aff7719baa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01850" y="744575"/>
            <a:ext cx="4680000" cy="3247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tr" sz="3100"/>
              <a:t>A Data-Driven Approach to Big Mountain Resort's Pricing</a:t>
            </a:r>
            <a:endParaRPr b="1" sz="3100"/>
          </a:p>
        </p:txBody>
      </p:sp>
      <p:pic>
        <p:nvPicPr>
          <p:cNvPr id="55" name="Google Shape;55;p13"/>
          <p:cNvPicPr preferRelativeResize="0"/>
          <p:nvPr/>
        </p:nvPicPr>
        <p:blipFill>
          <a:blip r:embed="rId3">
            <a:alphaModFix/>
          </a:blip>
          <a:stretch>
            <a:fillRect/>
          </a:stretch>
        </p:blipFill>
        <p:spPr>
          <a:xfrm>
            <a:off x="4989412" y="1225"/>
            <a:ext cx="4154589"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0" y="0"/>
            <a:ext cx="8520600" cy="979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Problem Identification: </a:t>
            </a:r>
            <a:endParaRPr/>
          </a:p>
          <a:p>
            <a:pPr indent="0" lvl="0" marL="0" rtl="0" algn="l">
              <a:spcBef>
                <a:spcPts val="0"/>
              </a:spcBef>
              <a:spcAft>
                <a:spcPts val="0"/>
              </a:spcAft>
              <a:buNone/>
            </a:pPr>
            <a:r>
              <a:rPr lang="tr"/>
              <a:t>Pricing Strategy Misalignment</a:t>
            </a:r>
            <a:endParaRPr/>
          </a:p>
        </p:txBody>
      </p:sp>
      <p:sp>
        <p:nvSpPr>
          <p:cNvPr id="61" name="Google Shape;61;p14"/>
          <p:cNvSpPr txBox="1"/>
          <p:nvPr>
            <p:ph idx="1" type="body"/>
          </p:nvPr>
        </p:nvSpPr>
        <p:spPr>
          <a:xfrm>
            <a:off x="311700" y="1182375"/>
            <a:ext cx="4644900" cy="34164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SzPts val="1800"/>
              <a:buChar char="●"/>
            </a:pPr>
            <a:r>
              <a:rPr b="1" lang="tr"/>
              <a:t>Current State: </a:t>
            </a:r>
            <a:r>
              <a:rPr lang="tr"/>
              <a:t>Market dynamics and customer expectations are not aligned with the current pricing model, $81 for AdultWeekend.</a:t>
            </a:r>
            <a:endParaRPr/>
          </a:p>
          <a:p>
            <a:pPr indent="-342900" lvl="0" marL="457200" rtl="0" algn="l">
              <a:lnSpc>
                <a:spcPct val="100000"/>
              </a:lnSpc>
              <a:spcBef>
                <a:spcPts val="0"/>
              </a:spcBef>
              <a:spcAft>
                <a:spcPts val="0"/>
              </a:spcAft>
              <a:buSzPts val="1800"/>
              <a:buChar char="●"/>
            </a:pPr>
            <a:r>
              <a:rPr b="1" lang="tr"/>
              <a:t>Balancing Act: </a:t>
            </a:r>
            <a:r>
              <a:rPr lang="tr"/>
              <a:t>Challenges exist in finding the right balance between affordability and profitability.</a:t>
            </a:r>
            <a:endParaRPr/>
          </a:p>
          <a:p>
            <a:pPr indent="-342900" lvl="0" marL="457200" rtl="0" algn="l">
              <a:lnSpc>
                <a:spcPct val="100000"/>
              </a:lnSpc>
              <a:spcBef>
                <a:spcPts val="0"/>
              </a:spcBef>
              <a:spcAft>
                <a:spcPts val="0"/>
              </a:spcAft>
              <a:buSzPts val="1800"/>
              <a:buChar char="●"/>
            </a:pPr>
            <a:r>
              <a:rPr b="1" lang="tr"/>
              <a:t>Strategic Realignment: </a:t>
            </a:r>
            <a:r>
              <a:rPr lang="tr"/>
              <a:t>The need for a strategic pricing realignment is crucial for sustained success.</a:t>
            </a:r>
            <a:endParaRPr/>
          </a:p>
        </p:txBody>
      </p:sp>
      <p:pic>
        <p:nvPicPr>
          <p:cNvPr id="62" name="Google Shape;62;p14"/>
          <p:cNvPicPr preferRelativeResize="0"/>
          <p:nvPr/>
        </p:nvPicPr>
        <p:blipFill>
          <a:blip r:embed="rId3">
            <a:alphaModFix/>
          </a:blip>
          <a:stretch>
            <a:fillRect/>
          </a:stretch>
        </p:blipFill>
        <p:spPr>
          <a:xfrm>
            <a:off x="5153800" y="1072925"/>
            <a:ext cx="3820975" cy="3820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Problem Identification: </a:t>
            </a:r>
            <a:endParaRPr/>
          </a:p>
          <a:p>
            <a:pPr indent="0" lvl="0" marL="0" rtl="0" algn="l">
              <a:spcBef>
                <a:spcPts val="0"/>
              </a:spcBef>
              <a:spcAft>
                <a:spcPts val="0"/>
              </a:spcAft>
              <a:buNone/>
            </a:pPr>
            <a:r>
              <a:rPr lang="tr"/>
              <a:t>Competitive Landscape</a:t>
            </a:r>
            <a:endParaRPr/>
          </a:p>
        </p:txBody>
      </p:sp>
      <p:sp>
        <p:nvSpPr>
          <p:cNvPr id="68" name="Google Shape;68;p15"/>
          <p:cNvSpPr txBox="1"/>
          <p:nvPr>
            <p:ph idx="1" type="body"/>
          </p:nvPr>
        </p:nvSpPr>
        <p:spPr>
          <a:xfrm>
            <a:off x="274300" y="1173450"/>
            <a:ext cx="4629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tr"/>
              <a:t>Comparative analysis reveals significant pricing disparities compared to competitors.</a:t>
            </a:r>
            <a:endParaRPr/>
          </a:p>
          <a:p>
            <a:pPr indent="-342900" lvl="0" marL="457200" rtl="0" algn="l">
              <a:spcBef>
                <a:spcPts val="0"/>
              </a:spcBef>
              <a:spcAft>
                <a:spcPts val="0"/>
              </a:spcAft>
              <a:buSzPts val="1800"/>
              <a:buChar char="●"/>
            </a:pPr>
            <a:r>
              <a:rPr lang="tr"/>
              <a:t>Big Mountain Resort's unique features are undervalued in the current pricing strategy.</a:t>
            </a:r>
            <a:endParaRPr/>
          </a:p>
          <a:p>
            <a:pPr indent="-342900" lvl="0" marL="457200" rtl="0" algn="l">
              <a:spcBef>
                <a:spcPts val="0"/>
              </a:spcBef>
              <a:spcAft>
                <a:spcPts val="0"/>
              </a:spcAft>
              <a:buSzPts val="1800"/>
              <a:buChar char="●"/>
            </a:pPr>
            <a:r>
              <a:rPr lang="tr"/>
              <a:t>Customer demands indicate a need for a more informed and competitive pricing strategy.</a:t>
            </a:r>
            <a:endParaRPr/>
          </a:p>
        </p:txBody>
      </p:sp>
      <p:pic>
        <p:nvPicPr>
          <p:cNvPr id="69" name="Google Shape;69;p15"/>
          <p:cNvPicPr preferRelativeResize="0"/>
          <p:nvPr/>
        </p:nvPicPr>
        <p:blipFill>
          <a:blip r:embed="rId3">
            <a:alphaModFix/>
          </a:blip>
          <a:stretch>
            <a:fillRect/>
          </a:stretch>
        </p:blipFill>
        <p:spPr>
          <a:xfrm>
            <a:off x="4979525" y="2825050"/>
            <a:ext cx="4164474" cy="2318451"/>
          </a:xfrm>
          <a:prstGeom prst="rect">
            <a:avLst/>
          </a:prstGeom>
          <a:noFill/>
          <a:ln>
            <a:noFill/>
          </a:ln>
        </p:spPr>
      </p:pic>
      <p:pic>
        <p:nvPicPr>
          <p:cNvPr id="70" name="Google Shape;70;p15"/>
          <p:cNvPicPr preferRelativeResize="0"/>
          <p:nvPr/>
        </p:nvPicPr>
        <p:blipFill>
          <a:blip r:embed="rId4">
            <a:alphaModFix/>
          </a:blip>
          <a:stretch>
            <a:fillRect/>
          </a:stretch>
        </p:blipFill>
        <p:spPr>
          <a:xfrm>
            <a:off x="5276175" y="188200"/>
            <a:ext cx="3802573" cy="25344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Recommendation and Key Findings:</a:t>
            </a:r>
            <a:endParaRPr/>
          </a:p>
          <a:p>
            <a:pPr indent="0" lvl="0" marL="0" rtl="0" algn="l">
              <a:spcBef>
                <a:spcPts val="0"/>
              </a:spcBef>
              <a:spcAft>
                <a:spcPts val="0"/>
              </a:spcAft>
              <a:buNone/>
            </a:pPr>
            <a:r>
              <a:rPr lang="tr"/>
              <a:t>Strategic Pricing Adjustment</a:t>
            </a:r>
            <a:endParaRPr/>
          </a:p>
        </p:txBody>
      </p:sp>
      <p:sp>
        <p:nvSpPr>
          <p:cNvPr id="76" name="Google Shape;76;p16"/>
          <p:cNvSpPr txBox="1"/>
          <p:nvPr>
            <p:ph idx="1" type="body"/>
          </p:nvPr>
        </p:nvSpPr>
        <p:spPr>
          <a:xfrm>
            <a:off x="311700" y="1189875"/>
            <a:ext cx="46002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tr"/>
              <a:t>Recommended Scenario </a:t>
            </a:r>
            <a:endParaRPr/>
          </a:p>
          <a:p>
            <a:pPr indent="-317500" lvl="1" marL="914400" rtl="0" algn="l">
              <a:spcBef>
                <a:spcPts val="0"/>
              </a:spcBef>
              <a:spcAft>
                <a:spcPts val="0"/>
              </a:spcAft>
              <a:buSzPts val="1400"/>
              <a:buChar char="○"/>
            </a:pPr>
            <a:r>
              <a:rPr lang="tr"/>
              <a:t>adding a run, </a:t>
            </a:r>
            <a:endParaRPr/>
          </a:p>
          <a:p>
            <a:pPr indent="-317500" lvl="1" marL="914400" rtl="0" algn="l">
              <a:spcBef>
                <a:spcPts val="0"/>
              </a:spcBef>
              <a:spcAft>
                <a:spcPts val="0"/>
              </a:spcAft>
              <a:buSzPts val="1400"/>
              <a:buChar char="○"/>
            </a:pPr>
            <a:r>
              <a:rPr lang="tr"/>
              <a:t>increasing the vertical drop by 150 feet, </a:t>
            </a:r>
            <a:endParaRPr/>
          </a:p>
          <a:p>
            <a:pPr indent="-317500" lvl="1" marL="914400" rtl="0" algn="l">
              <a:spcBef>
                <a:spcPts val="0"/>
              </a:spcBef>
              <a:spcAft>
                <a:spcPts val="0"/>
              </a:spcAft>
              <a:buSzPts val="1400"/>
              <a:buChar char="○"/>
            </a:pPr>
            <a:r>
              <a:rPr lang="tr"/>
              <a:t>installing an additional chair lift.</a:t>
            </a:r>
            <a:endParaRPr/>
          </a:p>
          <a:p>
            <a:pPr indent="-342900" lvl="0" marL="457200" rtl="0" algn="l">
              <a:spcBef>
                <a:spcPts val="0"/>
              </a:spcBef>
              <a:spcAft>
                <a:spcPts val="0"/>
              </a:spcAft>
              <a:buSzPts val="1800"/>
              <a:buChar char="●"/>
            </a:pPr>
            <a:r>
              <a:rPr lang="tr"/>
              <a:t>Recommended Price</a:t>
            </a:r>
            <a:endParaRPr/>
          </a:p>
          <a:p>
            <a:pPr indent="-317500" lvl="1" marL="914400" rtl="0" algn="l">
              <a:spcBef>
                <a:spcPts val="0"/>
              </a:spcBef>
              <a:spcAft>
                <a:spcPts val="0"/>
              </a:spcAft>
              <a:buSzPts val="1400"/>
              <a:buChar char="○"/>
            </a:pPr>
            <a:r>
              <a:rPr lang="tr"/>
              <a:t>The modeling suggests that Big Mountain's facilities could support a higher ticket price in the marketplace. The estimated modelled price is up to about </a:t>
            </a:r>
            <a:r>
              <a:rPr b="1" lang="tr"/>
              <a:t>$83</a:t>
            </a:r>
            <a:r>
              <a:rPr lang="tr"/>
              <a:t>. </a:t>
            </a:r>
            <a:endParaRPr/>
          </a:p>
          <a:p>
            <a:pPr indent="-317500" lvl="1" marL="914400" rtl="0" algn="l">
              <a:spcBef>
                <a:spcPts val="0"/>
              </a:spcBef>
              <a:spcAft>
                <a:spcPts val="0"/>
              </a:spcAft>
              <a:buSzPts val="1400"/>
              <a:buChar char="○"/>
            </a:pPr>
            <a:r>
              <a:rPr lang="tr"/>
              <a:t>Over the season, this could be expected to amount to $3.474.638</a:t>
            </a:r>
            <a:endParaRPr/>
          </a:p>
          <a:p>
            <a:pPr indent="-317500" lvl="1" marL="914400" rtl="0" algn="l">
              <a:spcBef>
                <a:spcPts val="0"/>
              </a:spcBef>
              <a:spcAft>
                <a:spcPts val="0"/>
              </a:spcAft>
              <a:buSzPts val="1400"/>
              <a:buChar char="○"/>
            </a:pPr>
            <a:r>
              <a:rPr lang="tr"/>
              <a:t>The suggested increase aims to reflect the enhanced facilities and maximize profitability. </a:t>
            </a:r>
            <a:endParaRPr/>
          </a:p>
        </p:txBody>
      </p:sp>
      <p:pic>
        <p:nvPicPr>
          <p:cNvPr id="77" name="Google Shape;77;p16"/>
          <p:cNvPicPr preferRelativeResize="0"/>
          <p:nvPr/>
        </p:nvPicPr>
        <p:blipFill>
          <a:blip r:embed="rId3">
            <a:alphaModFix/>
          </a:blip>
          <a:stretch>
            <a:fillRect/>
          </a:stretch>
        </p:blipFill>
        <p:spPr>
          <a:xfrm>
            <a:off x="5357425" y="1189875"/>
            <a:ext cx="3435450" cy="32402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Modeling Analysis: </a:t>
            </a:r>
            <a:endParaRPr/>
          </a:p>
          <a:p>
            <a:pPr indent="0" lvl="0" marL="0" rtl="0" algn="l">
              <a:spcBef>
                <a:spcPts val="0"/>
              </a:spcBef>
              <a:spcAft>
                <a:spcPts val="0"/>
              </a:spcAft>
              <a:buNone/>
            </a:pPr>
            <a:r>
              <a:rPr lang="tr"/>
              <a:t>Competitive Features - I </a:t>
            </a:r>
            <a:endParaRPr/>
          </a:p>
        </p:txBody>
      </p:sp>
      <p:pic>
        <p:nvPicPr>
          <p:cNvPr id="83" name="Google Shape;83;p17"/>
          <p:cNvPicPr preferRelativeResize="0"/>
          <p:nvPr/>
        </p:nvPicPr>
        <p:blipFill>
          <a:blip r:embed="rId3">
            <a:alphaModFix/>
          </a:blip>
          <a:stretch>
            <a:fillRect/>
          </a:stretch>
        </p:blipFill>
        <p:spPr>
          <a:xfrm>
            <a:off x="6107075" y="0"/>
            <a:ext cx="3036925" cy="1660982"/>
          </a:xfrm>
          <a:prstGeom prst="rect">
            <a:avLst/>
          </a:prstGeom>
          <a:noFill/>
          <a:ln>
            <a:noFill/>
          </a:ln>
        </p:spPr>
      </p:pic>
      <p:pic>
        <p:nvPicPr>
          <p:cNvPr id="84" name="Google Shape;84;p17"/>
          <p:cNvPicPr preferRelativeResize="0"/>
          <p:nvPr/>
        </p:nvPicPr>
        <p:blipFill>
          <a:blip r:embed="rId4">
            <a:alphaModFix/>
          </a:blip>
          <a:stretch>
            <a:fillRect/>
          </a:stretch>
        </p:blipFill>
        <p:spPr>
          <a:xfrm>
            <a:off x="6172114" y="1767850"/>
            <a:ext cx="2971885" cy="1660975"/>
          </a:xfrm>
          <a:prstGeom prst="rect">
            <a:avLst/>
          </a:prstGeom>
          <a:noFill/>
          <a:ln>
            <a:noFill/>
          </a:ln>
        </p:spPr>
      </p:pic>
      <p:sp>
        <p:nvSpPr>
          <p:cNvPr id="85" name="Google Shape;85;p17"/>
          <p:cNvSpPr txBox="1"/>
          <p:nvPr>
            <p:ph idx="1" type="body"/>
          </p:nvPr>
        </p:nvSpPr>
        <p:spPr>
          <a:xfrm>
            <a:off x="250575" y="1188425"/>
            <a:ext cx="5406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tr"/>
              <a:t>Big Mountain is doing well for </a:t>
            </a:r>
            <a:r>
              <a:rPr b="1" lang="tr"/>
              <a:t>vertical drop</a:t>
            </a:r>
            <a:r>
              <a:rPr lang="tr"/>
              <a:t>, but there are still quite a few resorts with a greater drop.</a:t>
            </a:r>
            <a:endParaRPr/>
          </a:p>
          <a:p>
            <a:pPr indent="-342900" lvl="0" marL="457200" rtl="0" algn="l">
              <a:spcBef>
                <a:spcPts val="0"/>
              </a:spcBef>
              <a:spcAft>
                <a:spcPts val="0"/>
              </a:spcAft>
              <a:buSzPts val="1800"/>
              <a:buChar char="●"/>
            </a:pPr>
            <a:r>
              <a:rPr lang="tr"/>
              <a:t>Big Mountain is very high up the league table of </a:t>
            </a:r>
            <a:r>
              <a:rPr b="1" lang="tr"/>
              <a:t>snow making area</a:t>
            </a:r>
            <a:r>
              <a:rPr lang="tr"/>
              <a:t>.</a:t>
            </a:r>
            <a:endParaRPr/>
          </a:p>
          <a:p>
            <a:pPr indent="-342900" lvl="0" marL="457200" rtl="0" algn="l">
              <a:spcBef>
                <a:spcPts val="0"/>
              </a:spcBef>
              <a:spcAft>
                <a:spcPts val="0"/>
              </a:spcAft>
              <a:buSzPts val="1800"/>
              <a:buChar char="●"/>
            </a:pPr>
            <a:r>
              <a:rPr lang="tr"/>
              <a:t>Big Mountain has amongst the highest </a:t>
            </a:r>
            <a:r>
              <a:rPr b="1" lang="tr"/>
              <a:t>number of total chairs</a:t>
            </a:r>
            <a:r>
              <a:rPr lang="tr"/>
              <a:t>, resorts with more appear to be outliers</a:t>
            </a:r>
            <a:endParaRPr/>
          </a:p>
        </p:txBody>
      </p:sp>
      <p:pic>
        <p:nvPicPr>
          <p:cNvPr id="86" name="Google Shape;86;p17"/>
          <p:cNvPicPr preferRelativeResize="0"/>
          <p:nvPr/>
        </p:nvPicPr>
        <p:blipFill>
          <a:blip r:embed="rId5">
            <a:alphaModFix/>
          </a:blip>
          <a:stretch>
            <a:fillRect/>
          </a:stretch>
        </p:blipFill>
        <p:spPr>
          <a:xfrm>
            <a:off x="6107075" y="3498375"/>
            <a:ext cx="3036925" cy="1645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Modeling Analysis: </a:t>
            </a:r>
            <a:endParaRPr/>
          </a:p>
          <a:p>
            <a:pPr indent="0" lvl="0" marL="0" rtl="0" algn="l">
              <a:spcBef>
                <a:spcPts val="0"/>
              </a:spcBef>
              <a:spcAft>
                <a:spcPts val="0"/>
              </a:spcAft>
              <a:buNone/>
            </a:pPr>
            <a:r>
              <a:rPr lang="tr"/>
              <a:t>Competitive Features - II</a:t>
            </a:r>
            <a:endParaRPr/>
          </a:p>
          <a:p>
            <a:pPr indent="0" lvl="0" marL="0" rtl="0" algn="l">
              <a:spcBef>
                <a:spcPts val="0"/>
              </a:spcBef>
              <a:spcAft>
                <a:spcPts val="0"/>
              </a:spcAft>
              <a:buNone/>
            </a:pPr>
            <a:r>
              <a:t/>
            </a:r>
            <a:endParaRPr/>
          </a:p>
        </p:txBody>
      </p:sp>
      <p:sp>
        <p:nvSpPr>
          <p:cNvPr id="92" name="Google Shape;92;p18"/>
          <p:cNvSpPr txBox="1"/>
          <p:nvPr>
            <p:ph idx="1" type="body"/>
          </p:nvPr>
        </p:nvSpPr>
        <p:spPr>
          <a:xfrm>
            <a:off x="225125" y="1183800"/>
            <a:ext cx="5333700" cy="39315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tr"/>
              <a:t>Most resorts have no </a:t>
            </a:r>
            <a:r>
              <a:rPr b="1" lang="tr"/>
              <a:t>fast quads</a:t>
            </a:r>
            <a:r>
              <a:rPr lang="tr"/>
              <a:t>. Big Mountain has 3, which puts it high up that league table. There are some values much higher, but they are rare.</a:t>
            </a:r>
            <a:endParaRPr/>
          </a:p>
          <a:p>
            <a:pPr indent="-342900" lvl="0" marL="457200" rtl="0" algn="l">
              <a:spcBef>
                <a:spcPts val="0"/>
              </a:spcBef>
              <a:spcAft>
                <a:spcPts val="0"/>
              </a:spcAft>
              <a:buSzPts val="1800"/>
              <a:buChar char="●"/>
            </a:pPr>
            <a:r>
              <a:rPr lang="tr"/>
              <a:t>Big Mountain compares well for the </a:t>
            </a:r>
            <a:r>
              <a:rPr b="1" lang="tr"/>
              <a:t>number of runs</a:t>
            </a:r>
            <a:r>
              <a:rPr lang="tr"/>
              <a:t>. There are some resorts with more, but not many.</a:t>
            </a:r>
            <a:endParaRPr/>
          </a:p>
          <a:p>
            <a:pPr indent="-342900" lvl="0" marL="457200" rtl="0" algn="l">
              <a:spcBef>
                <a:spcPts val="0"/>
              </a:spcBef>
              <a:spcAft>
                <a:spcPts val="0"/>
              </a:spcAft>
              <a:buSzPts val="1800"/>
              <a:buChar char="●"/>
            </a:pPr>
            <a:r>
              <a:rPr lang="tr"/>
              <a:t>Big Mountain has one of the </a:t>
            </a:r>
            <a:r>
              <a:rPr b="1" lang="tr"/>
              <a:t>longest runs</a:t>
            </a:r>
            <a:r>
              <a:rPr lang="tr"/>
              <a:t>. Although it is just over half the length of the longest, the longer ones are rare.</a:t>
            </a:r>
            <a:endParaRPr/>
          </a:p>
          <a:p>
            <a:pPr indent="-342900" lvl="0" marL="457200" rtl="0" algn="l">
              <a:spcBef>
                <a:spcPts val="0"/>
              </a:spcBef>
              <a:spcAft>
                <a:spcPts val="0"/>
              </a:spcAft>
              <a:buSzPts val="1800"/>
              <a:buChar char="●"/>
            </a:pPr>
            <a:r>
              <a:rPr lang="tr"/>
              <a:t>Big Mountain is amongst the resorts with the largest amount of </a:t>
            </a:r>
            <a:r>
              <a:rPr b="1" lang="tr"/>
              <a:t>skiable terrain</a:t>
            </a:r>
            <a:r>
              <a:rPr lang="tr"/>
              <a:t>.</a:t>
            </a:r>
            <a:endParaRPr/>
          </a:p>
        </p:txBody>
      </p:sp>
      <p:pic>
        <p:nvPicPr>
          <p:cNvPr id="93" name="Google Shape;93;p18"/>
          <p:cNvPicPr preferRelativeResize="0"/>
          <p:nvPr/>
        </p:nvPicPr>
        <p:blipFill>
          <a:blip r:embed="rId3">
            <a:alphaModFix/>
          </a:blip>
          <a:stretch>
            <a:fillRect/>
          </a:stretch>
        </p:blipFill>
        <p:spPr>
          <a:xfrm>
            <a:off x="5992075" y="0"/>
            <a:ext cx="3151926" cy="1659675"/>
          </a:xfrm>
          <a:prstGeom prst="rect">
            <a:avLst/>
          </a:prstGeom>
          <a:noFill/>
          <a:ln>
            <a:noFill/>
          </a:ln>
        </p:spPr>
      </p:pic>
      <p:pic>
        <p:nvPicPr>
          <p:cNvPr id="94" name="Google Shape;94;p18"/>
          <p:cNvPicPr preferRelativeResize="0"/>
          <p:nvPr/>
        </p:nvPicPr>
        <p:blipFill>
          <a:blip r:embed="rId4">
            <a:alphaModFix/>
          </a:blip>
          <a:stretch>
            <a:fillRect/>
          </a:stretch>
        </p:blipFill>
        <p:spPr>
          <a:xfrm>
            <a:off x="6065868" y="1743974"/>
            <a:ext cx="3078130" cy="1659675"/>
          </a:xfrm>
          <a:prstGeom prst="rect">
            <a:avLst/>
          </a:prstGeom>
          <a:noFill/>
          <a:ln>
            <a:noFill/>
          </a:ln>
        </p:spPr>
      </p:pic>
      <p:pic>
        <p:nvPicPr>
          <p:cNvPr id="95" name="Google Shape;95;p18"/>
          <p:cNvPicPr preferRelativeResize="0"/>
          <p:nvPr/>
        </p:nvPicPr>
        <p:blipFill>
          <a:blip r:embed="rId5">
            <a:alphaModFix/>
          </a:blip>
          <a:stretch>
            <a:fillRect/>
          </a:stretch>
        </p:blipFill>
        <p:spPr>
          <a:xfrm>
            <a:off x="6085574" y="3483825"/>
            <a:ext cx="3058426" cy="1659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Modeling Results</a:t>
            </a:r>
            <a:endParaRPr/>
          </a:p>
          <a:p>
            <a:pPr indent="0" lvl="0" marL="0" rtl="0" algn="l">
              <a:spcBef>
                <a:spcPts val="0"/>
              </a:spcBef>
              <a:spcAft>
                <a:spcPts val="0"/>
              </a:spcAft>
              <a:buNone/>
            </a:pPr>
            <a:r>
              <a:rPr lang="tr"/>
              <a:t>Scenario 1 &amp; </a:t>
            </a:r>
            <a:r>
              <a:rPr lang="tr"/>
              <a:t>Scenario 2</a:t>
            </a:r>
            <a:endParaRPr/>
          </a:p>
        </p:txBody>
      </p:sp>
      <p:sp>
        <p:nvSpPr>
          <p:cNvPr id="101" name="Google Shape;101;p19"/>
          <p:cNvSpPr txBox="1"/>
          <p:nvPr>
            <p:ph idx="1" type="body"/>
          </p:nvPr>
        </p:nvSpPr>
        <p:spPr>
          <a:xfrm>
            <a:off x="159300" y="1152475"/>
            <a:ext cx="5147100" cy="3799800"/>
          </a:xfrm>
          <a:prstGeom prst="rect">
            <a:avLst/>
          </a:prstGeom>
        </p:spPr>
        <p:txBody>
          <a:bodyPr anchorCtr="0" anchor="t" bIns="91425" lIns="91425" spcFirstLastPara="1" rIns="91425" wrap="square" tIns="91425">
            <a:normAutofit fontScale="85000"/>
          </a:bodyPr>
          <a:lstStyle/>
          <a:p>
            <a:pPr indent="-325755" lvl="0" marL="457200" rtl="0" algn="l">
              <a:spcBef>
                <a:spcPts val="0"/>
              </a:spcBef>
              <a:spcAft>
                <a:spcPts val="0"/>
              </a:spcAft>
              <a:buSzPct val="100000"/>
              <a:buChar char="●"/>
            </a:pPr>
            <a:r>
              <a:rPr b="1" lang="tr"/>
              <a:t>Scenario 1: </a:t>
            </a:r>
            <a:r>
              <a:rPr lang="tr"/>
              <a:t>Permanently closing down up to 10 of the least used runs.</a:t>
            </a:r>
            <a:endParaRPr/>
          </a:p>
          <a:p>
            <a:pPr indent="-304165" lvl="1" marL="914400" rtl="0" algn="l">
              <a:spcBef>
                <a:spcPts val="0"/>
              </a:spcBef>
              <a:spcAft>
                <a:spcPts val="0"/>
              </a:spcAft>
              <a:buSzPct val="100000"/>
              <a:buChar char="○"/>
            </a:pPr>
            <a:r>
              <a:rPr lang="tr"/>
              <a:t>The model says closing one run makes no difference. Closing 2 and 3 successively reduces support for ticket price and so revenue. If Big Mountain closes down 3 runs, it seems they may as well close down </a:t>
            </a:r>
            <a:r>
              <a:rPr b="1" lang="tr"/>
              <a:t>4 or 5</a:t>
            </a:r>
            <a:r>
              <a:rPr lang="tr"/>
              <a:t> as there's no further loss in ticket price. Increasing the closures down to 6 or more leads to a large drop.</a:t>
            </a:r>
            <a:endParaRPr/>
          </a:p>
          <a:p>
            <a:pPr indent="-325755" lvl="0" marL="457200" rtl="0" algn="l">
              <a:spcBef>
                <a:spcPts val="1000"/>
              </a:spcBef>
              <a:spcAft>
                <a:spcPts val="0"/>
              </a:spcAft>
              <a:buSzPct val="100000"/>
              <a:buChar char="●"/>
            </a:pPr>
            <a:r>
              <a:rPr b="1" lang="tr">
                <a:solidFill>
                  <a:srgbClr val="6AA84F"/>
                </a:solidFill>
              </a:rPr>
              <a:t>Scenario 2:</a:t>
            </a:r>
            <a:r>
              <a:rPr lang="tr"/>
              <a:t> Increase the vertical drop by adding a run to a point 150 feet lower down but requiring the installation of an additional chair lift to bring skiers back up, without additional snow making coverage</a:t>
            </a:r>
            <a:endParaRPr/>
          </a:p>
          <a:p>
            <a:pPr indent="-304165" lvl="1" marL="914400" rtl="0" algn="l">
              <a:spcBef>
                <a:spcPts val="0"/>
              </a:spcBef>
              <a:spcAft>
                <a:spcPts val="0"/>
              </a:spcAft>
              <a:buSzPct val="100000"/>
              <a:buChar char="○"/>
            </a:pPr>
            <a:r>
              <a:rPr lang="tr"/>
              <a:t>This scenario increases support for ticket price by</a:t>
            </a:r>
            <a:r>
              <a:rPr b="1" lang="tr"/>
              <a:t> </a:t>
            </a:r>
            <a:r>
              <a:rPr b="1" lang="tr">
                <a:solidFill>
                  <a:srgbClr val="6AA84F"/>
                </a:solidFill>
              </a:rPr>
              <a:t>$1.99</a:t>
            </a:r>
            <a:endParaRPr b="1">
              <a:solidFill>
                <a:srgbClr val="6AA84F"/>
              </a:solidFill>
            </a:endParaRPr>
          </a:p>
          <a:p>
            <a:pPr indent="-304165" lvl="1" marL="914400" rtl="0" algn="l">
              <a:spcBef>
                <a:spcPts val="0"/>
              </a:spcBef>
              <a:spcAft>
                <a:spcPts val="0"/>
              </a:spcAft>
              <a:buSzPct val="100000"/>
              <a:buChar char="○"/>
            </a:pPr>
            <a:r>
              <a:rPr lang="tr"/>
              <a:t>Over the season, this could be expected to amount to </a:t>
            </a:r>
            <a:r>
              <a:rPr b="1" lang="tr"/>
              <a:t>$3.474.638</a:t>
            </a:r>
            <a:endParaRPr/>
          </a:p>
        </p:txBody>
      </p:sp>
      <p:pic>
        <p:nvPicPr>
          <p:cNvPr id="102" name="Google Shape;102;p19"/>
          <p:cNvPicPr preferRelativeResize="0"/>
          <p:nvPr/>
        </p:nvPicPr>
        <p:blipFill rotWithShape="1">
          <a:blip r:embed="rId3">
            <a:alphaModFix/>
          </a:blip>
          <a:srcRect b="0" l="0" r="0" t="0"/>
          <a:stretch/>
        </p:blipFill>
        <p:spPr>
          <a:xfrm>
            <a:off x="5527550" y="572700"/>
            <a:ext cx="3616450" cy="3734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Modeling Results </a:t>
            </a:r>
            <a:endParaRPr/>
          </a:p>
          <a:p>
            <a:pPr indent="0" lvl="0" marL="0" rtl="0" algn="l">
              <a:spcBef>
                <a:spcPts val="0"/>
              </a:spcBef>
              <a:spcAft>
                <a:spcPts val="0"/>
              </a:spcAft>
              <a:buClr>
                <a:schemeClr val="dk1"/>
              </a:buClr>
              <a:buSzPct val="39285"/>
              <a:buFont typeface="Arial"/>
              <a:buNone/>
            </a:pPr>
            <a:r>
              <a:rPr lang="tr"/>
              <a:t>Scenario 3 &amp; Scenario 4 </a:t>
            </a:r>
            <a:endParaRPr/>
          </a:p>
        </p:txBody>
      </p:sp>
      <p:sp>
        <p:nvSpPr>
          <p:cNvPr id="108" name="Google Shape;108;p20"/>
          <p:cNvSpPr txBox="1"/>
          <p:nvPr>
            <p:ph idx="1" type="body"/>
          </p:nvPr>
        </p:nvSpPr>
        <p:spPr>
          <a:xfrm>
            <a:off x="159300" y="1152475"/>
            <a:ext cx="8009400" cy="3799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tr"/>
              <a:t>Scenario 3: </a:t>
            </a:r>
            <a:r>
              <a:rPr lang="tr"/>
              <a:t>Same as scenario 2, but adding 2 acres of snow making cover</a:t>
            </a:r>
            <a:endParaRPr/>
          </a:p>
          <a:p>
            <a:pPr indent="-317500" lvl="1" marL="914400" rtl="0" algn="l">
              <a:spcBef>
                <a:spcPts val="0"/>
              </a:spcBef>
              <a:spcAft>
                <a:spcPts val="0"/>
              </a:spcAft>
              <a:buSzPts val="1400"/>
              <a:buChar char="○"/>
            </a:pPr>
            <a:r>
              <a:rPr lang="tr"/>
              <a:t>Such a small increase in the snow making area makes </a:t>
            </a:r>
            <a:r>
              <a:rPr b="1" lang="tr">
                <a:solidFill>
                  <a:srgbClr val="CC0000"/>
                </a:solidFill>
              </a:rPr>
              <a:t>no further gain</a:t>
            </a:r>
            <a:r>
              <a:rPr lang="tr"/>
              <a:t> in ticket price!</a:t>
            </a:r>
            <a:endParaRPr/>
          </a:p>
          <a:p>
            <a:pPr indent="-342900" lvl="0" marL="457200" rtl="0" algn="l">
              <a:spcBef>
                <a:spcPts val="1000"/>
              </a:spcBef>
              <a:spcAft>
                <a:spcPts val="0"/>
              </a:spcAft>
              <a:buSzPts val="1800"/>
              <a:buChar char="●"/>
            </a:pPr>
            <a:r>
              <a:rPr b="1" lang="tr"/>
              <a:t>Scenario 4: </a:t>
            </a:r>
            <a:r>
              <a:rPr lang="tr"/>
              <a:t>Increase the longest run by 0.2 mile to boast 3.5 miles length, requiring an additional snow making coverage of 4 acres</a:t>
            </a:r>
            <a:endParaRPr/>
          </a:p>
          <a:p>
            <a:pPr indent="-317500" lvl="1" marL="914400" rtl="0" algn="l">
              <a:spcBef>
                <a:spcPts val="0"/>
              </a:spcBef>
              <a:spcAft>
                <a:spcPts val="0"/>
              </a:spcAft>
              <a:buSzPts val="1400"/>
              <a:buChar char="○"/>
            </a:pPr>
            <a:r>
              <a:rPr b="1" lang="tr">
                <a:solidFill>
                  <a:srgbClr val="CC0000"/>
                </a:solidFill>
              </a:rPr>
              <a:t>No difference</a:t>
            </a:r>
            <a:r>
              <a:rPr lang="tr">
                <a:solidFill>
                  <a:srgbClr val="CC0000"/>
                </a:solidFill>
              </a:rPr>
              <a:t> </a:t>
            </a:r>
            <a:r>
              <a:rPr lang="tr"/>
              <a:t>whatsoever. Although the longest run feature was used in the linear model, the random forest model (the one we chose because of its better performance) only has longest run way down in the feature importance list.</a:t>
            </a:r>
            <a:endParaRPr b="1"/>
          </a:p>
          <a:p>
            <a:pPr indent="0" lvl="0" marL="0" rtl="0" algn="l">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Summary and Conclusion:</a:t>
            </a:r>
            <a:endParaRPr/>
          </a:p>
          <a:p>
            <a:pPr indent="0" lvl="0" marL="0" rtl="0" algn="l">
              <a:spcBef>
                <a:spcPts val="0"/>
              </a:spcBef>
              <a:spcAft>
                <a:spcPts val="0"/>
              </a:spcAft>
              <a:buNone/>
            </a:pPr>
            <a:r>
              <a:rPr lang="tr"/>
              <a:t>Next Steps</a:t>
            </a:r>
            <a:endParaRPr/>
          </a:p>
        </p:txBody>
      </p:sp>
      <p:sp>
        <p:nvSpPr>
          <p:cNvPr id="114" name="Google Shape;114;p21"/>
          <p:cNvSpPr txBox="1"/>
          <p:nvPr>
            <p:ph idx="1" type="body"/>
          </p:nvPr>
        </p:nvSpPr>
        <p:spPr>
          <a:xfrm>
            <a:off x="311700" y="1167425"/>
            <a:ext cx="8460600" cy="37152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tr"/>
              <a:t>The analysis indicates a justifiable increase in ticket prices, aligning with Big Mountain's improved offerings. However, careful consideration of market dynamics and customer sensitivity is crucial.</a:t>
            </a:r>
            <a:endParaRPr/>
          </a:p>
          <a:p>
            <a:pPr indent="-334327" lvl="0" marL="457200" rtl="0" algn="l">
              <a:spcBef>
                <a:spcPts val="0"/>
              </a:spcBef>
              <a:spcAft>
                <a:spcPts val="0"/>
              </a:spcAft>
              <a:buSzPct val="100000"/>
              <a:buChar char="●"/>
            </a:pPr>
            <a:r>
              <a:rPr lang="tr"/>
              <a:t>Future work should involve expanding the dataset to include detailed cost information beyond the new chair lift. Regular feedback sessions with business leaders can enhance the model's accuracy. Making the model user-friendly for business analysts will facilitate ongoing decision-making processes.</a:t>
            </a:r>
            <a:endParaRPr/>
          </a:p>
          <a:p>
            <a:pPr indent="-334327" lvl="0" marL="457200" rtl="0" algn="l">
              <a:spcBef>
                <a:spcPts val="0"/>
              </a:spcBef>
              <a:spcAft>
                <a:spcPts val="0"/>
              </a:spcAft>
              <a:buSzPct val="100000"/>
              <a:buChar char="●"/>
            </a:pPr>
            <a:r>
              <a:rPr lang="tr"/>
              <a:t>The following data can be provided to make the model more efficient:</a:t>
            </a:r>
            <a:endParaRPr/>
          </a:p>
          <a:p>
            <a:pPr indent="-310832" lvl="1" marL="914400" rtl="0" algn="l">
              <a:spcBef>
                <a:spcPts val="0"/>
              </a:spcBef>
              <a:spcAft>
                <a:spcPts val="0"/>
              </a:spcAft>
              <a:buSzPct val="100000"/>
              <a:buChar char="○"/>
            </a:pPr>
            <a:r>
              <a:rPr lang="tr"/>
              <a:t>historical information about revenue and facilities (particularly tracking facility changes) would have been very useful.</a:t>
            </a:r>
            <a:endParaRPr/>
          </a:p>
          <a:p>
            <a:pPr indent="-310832" lvl="1" marL="914400" rtl="0" algn="l">
              <a:spcBef>
                <a:spcPts val="0"/>
              </a:spcBef>
              <a:spcAft>
                <a:spcPts val="0"/>
              </a:spcAft>
              <a:buSzPct val="100000"/>
              <a:buChar char="○"/>
            </a:pPr>
            <a:r>
              <a:rPr lang="tr"/>
              <a:t>information about the operating costs of every aspect of the facilities that see high traffic would have been useful.</a:t>
            </a:r>
            <a:endParaRPr/>
          </a:p>
          <a:p>
            <a:pPr indent="-310832" lvl="1" marL="914400" rtl="0" algn="l">
              <a:spcBef>
                <a:spcPts val="0"/>
              </a:spcBef>
              <a:spcAft>
                <a:spcPts val="0"/>
              </a:spcAft>
              <a:buSzPct val="100000"/>
              <a:buChar char="○"/>
            </a:pPr>
            <a:r>
              <a:rPr lang="tr"/>
              <a:t>maintenance, labor, and utilities would be pivotal for a precise estimation of profit margins</a:t>
            </a:r>
            <a:endParaRPr/>
          </a:p>
          <a:p>
            <a:pPr indent="-310832" lvl="1" marL="914400" rtl="0" algn="l">
              <a:spcBef>
                <a:spcPts val="0"/>
              </a:spcBef>
              <a:spcAft>
                <a:spcPts val="0"/>
              </a:spcAft>
              <a:buSzPct val="100000"/>
              <a:buChar char="○"/>
            </a:pPr>
            <a:r>
              <a:rPr lang="tr"/>
              <a:t>incorporating additional revenue streams, such as equipment rental, lessons, or food services, could offer a more holistic understanding of the financial landscape.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